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1365" r:id="rId3"/>
    <p:sldId id="1367" r:id="rId4"/>
    <p:sldId id="1372" r:id="rId5"/>
    <p:sldId id="276" r:id="rId6"/>
    <p:sldId id="1347" r:id="rId7"/>
    <p:sldId id="1368" r:id="rId8"/>
    <p:sldId id="1371" r:id="rId9"/>
    <p:sldId id="1376" r:id="rId10"/>
    <p:sldId id="1375" r:id="rId11"/>
    <p:sldId id="1374" r:id="rId12"/>
    <p:sldId id="1370" r:id="rId13"/>
    <p:sldId id="278" r:id="rId14"/>
    <p:sldId id="1363" r:id="rId15"/>
    <p:sldId id="281" r:id="rId16"/>
    <p:sldId id="1369" r:id="rId17"/>
    <p:sldId id="13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F32D-414B-4FA8-8F9B-792368291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53BAC-CCE9-49B1-ADF6-F3D9B2D0C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1B0C-BB22-4C79-A428-CB1014F0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FBCB-9F10-436C-85A5-2CDD1C35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BE38B-7BAB-41F3-8702-BAB5E05A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A028-F10A-43F9-B24C-B88687DF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F6C9C-201E-4299-B6C5-93ED29D58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27A07-60EF-41A8-849A-A1BB4364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7B095-DFE7-41A6-85D1-10E74F3D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06597-4516-44A0-B10A-54896142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F1B3FB-9792-43C2-A0AA-0DAE37CDF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AB666-5823-496F-96B8-3A283B29F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55A5-071B-4C15-949C-2ABDE537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23D6-ABB3-4D81-9CBD-005784DA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EB29-38F3-4A39-B771-225A8199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E0E3-F9DA-46FC-A1E9-B03F7FE0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7BC59-B8F4-40A3-AD4C-8D272E2D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E8E3C-9859-4E22-9398-765A0AD7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B609F-8B0B-4EF4-980A-ABA9F67A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6C90C-5407-49D2-81FC-908235D4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8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4141-7BEE-466B-9357-C8C95127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03497-ECB4-450B-8061-DA5DC91E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E383C-6223-4ACF-92D7-E84A7F6E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528F-4F1B-44E1-8A3C-150060E9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F575-4A50-4A60-9CC7-0CBE6BF8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2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5003-93AA-4402-A012-B049824C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17B15-A89D-4F44-A5FF-FC230B499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87344-673A-47DD-B191-32EF397AB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3B7E9-37A2-4EB3-A385-C0B8E0F6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55FE7-0C9E-41DA-981B-1B721548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5963B-B82A-41ED-8442-4578433C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0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3EE7-657D-4461-903A-0D121697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D675-6B7E-4798-BB1B-F929D00C7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11B91-E8D3-45A9-83E3-EECB3C955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3F376-1916-40C8-ABB3-A6EE72508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1B59D-4F75-4D38-99F4-91372D23A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F72A4-3028-4703-8C99-DF2BB35C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E40D6-F9E4-4D7F-80EE-6631E94D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66F12-2323-40F5-813C-D8DAA019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8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1E5C-87E1-4FC2-847A-45763758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19C56-26B7-4C14-BD0F-ACB0E904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57AD-CB51-46A2-8061-88F508FB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3FFC4-DFA7-4EF6-9573-D656CD86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9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75B02-60AA-4387-BD6C-FDE7B0E6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6ED79-65ED-4EAB-A3CD-460CC9C3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E5A21-21AE-4420-B8A8-1ED3A2ED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5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DA60-B76D-47F0-BB60-754DCEE6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272EB-C854-42FA-A6AB-68AE44B3A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53667-8D73-4FE3-A9E1-F55ED00BD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73851-83FB-4966-BD2F-E17DD019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3FE37-5575-48D5-AC96-CA81C627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5A3BB-3552-4071-9217-A781E336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0A35-2C86-4C54-9B6B-93F731BA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F26EAB-82AE-4902-8C29-FE00850E8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FD834-FB43-4A8A-B6D7-BA5AF3A53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01583-1571-4F66-B30F-DF4CC47E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C1545-D41A-4FFE-B892-65D7F5C2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A2352-D37C-4CEA-8598-9A616201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1357D-0A52-4949-B472-7EF10D49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7F895-58CA-4883-A87D-519EC236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00033-A0FC-458F-A9EA-61CCE560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BAE4D-6A93-482C-A768-AF097BC4ADD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63661-11FF-42B0-B035-8CC7BB8BF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3943-3729-47F3-A443-C773E74FE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ABF31-E39D-4075-99C3-93728D21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ogle.com/alerts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RbaKKchRMV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97EBF1-8266-40F1-89FA-BC2B1FBB5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262" y="4094825"/>
            <a:ext cx="9999475" cy="119626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</a:rPr>
              <a:t>Shannon Alford, PhD, </a:t>
            </a:r>
            <a:r>
              <a:rPr lang="en-US" sz="2800" dirty="0">
                <a:solidFill>
                  <a:srgbClr val="000000"/>
                </a:solidFill>
              </a:rPr>
              <a:t>Laboratory Director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</a:rPr>
              <a:t>February 2023</a:t>
            </a:r>
            <a:endParaRPr lang="en-US" sz="2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F0DC46-7668-42FB-A8A8-D3A6BC067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5576"/>
            <a:ext cx="6223506" cy="175242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82BF3F0-2AC1-46D0-96BF-4C9D47A36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20" y="4332631"/>
            <a:ext cx="1911312" cy="2335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0CA38-8D7A-4DBC-E7BB-EAF82F273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45" y="767257"/>
            <a:ext cx="11327907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effectLst/>
                <a:latin typeface="+mn-lt"/>
                <a:cs typeface="Calibri" panose="020F0502020204030204" pitchFamily="34" charset="0"/>
              </a:rPr>
              <a:t>Advertising &amp; Marketing of</a:t>
            </a:r>
            <a:br>
              <a:rPr lang="en-US" b="1" dirty="0">
                <a:solidFill>
                  <a:srgbClr val="7030A0"/>
                </a:solidFill>
                <a:effectLst/>
                <a:latin typeface="+mn-lt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030A0"/>
                </a:solidFill>
                <a:effectLst/>
                <a:latin typeface="+mn-lt"/>
                <a:cs typeface="Calibri" panose="020F0502020204030204" pitchFamily="34" charset="0"/>
              </a:rPr>
              <a:t>Soil Testing and Other</a:t>
            </a:r>
            <a:r>
              <a:rPr lang="en-US" b="1" dirty="0">
                <a:solidFill>
                  <a:srgbClr val="7030A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Lab Services</a:t>
            </a:r>
          </a:p>
        </p:txBody>
      </p:sp>
    </p:spTree>
    <p:extLst>
      <p:ext uri="{BB962C8B-B14F-4D97-AF65-F5344CB8AC3E}">
        <p14:creationId xmlns:p14="http://schemas.microsoft.com/office/powerpoint/2010/main" val="48132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Social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EEFE8-16E1-40FC-9810-6C3E9479D264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D4FCCEAE-402A-4249-9172-AE77EBFE6C0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eaker outline">
              <a:extLst>
                <a:ext uri="{FF2B5EF4-FFF2-40B4-BE49-F238E27FC236}">
                  <a16:creationId xmlns:a16="http://schemas.microsoft.com/office/drawing/2014/main" id="{BFA6A601-FF40-46E0-A7A9-E8DE943E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350B23-993C-47F6-6CA7-F66F23983EB9}"/>
              </a:ext>
            </a:extLst>
          </p:cNvPr>
          <p:cNvSpPr txBox="1"/>
          <p:nvPr/>
        </p:nvSpPr>
        <p:spPr>
          <a:xfrm>
            <a:off x="67853" y="1374306"/>
            <a:ext cx="1205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Facebook</a:t>
            </a:r>
            <a:r>
              <a:rPr lang="en-US" sz="2800" dirty="0"/>
              <a:t>- “brand” dictated by institution; more up to date info and advertising than webpages; challenge of regular content creation; can monitor 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A17C3-5A74-AA5E-50FE-8E318DE45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126" y="2410958"/>
            <a:ext cx="8897257" cy="41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Social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60071A4-887F-73DC-E339-4C25B9F64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75" y="1217457"/>
            <a:ext cx="6297554" cy="5493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1951-E42A-D16C-C88B-45DEBEF1DE8D}"/>
              </a:ext>
            </a:extLst>
          </p:cNvPr>
          <p:cNvSpPr txBox="1"/>
          <p:nvPr/>
        </p:nvSpPr>
        <p:spPr>
          <a:xfrm>
            <a:off x="67854" y="1827110"/>
            <a:ext cx="57378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Content creation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Fact sheets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Google </a:t>
            </a:r>
            <a:r>
              <a:rPr lang="da-DK" sz="2800" dirty="0"/>
              <a:t>alerts (</a:t>
            </a:r>
            <a:r>
              <a:rPr lang="da-DK" sz="2800" dirty="0">
                <a:hlinkClick r:id="rId5"/>
              </a:rPr>
              <a:t>www.google.com/alerts</a:t>
            </a:r>
            <a:r>
              <a:rPr lang="da-DK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Other related social media pages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800" dirty="0"/>
              <a:t>Pictures of people are always favorite posts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800" dirty="0"/>
              <a:t>Can schedule in advance, make it seem timely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556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Social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EEFE8-16E1-40FC-9810-6C3E9479D264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D4FCCEAE-402A-4249-9172-AE77EBFE6C0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eaker outline">
              <a:extLst>
                <a:ext uri="{FF2B5EF4-FFF2-40B4-BE49-F238E27FC236}">
                  <a16:creationId xmlns:a16="http://schemas.microsoft.com/office/drawing/2014/main" id="{BFA6A601-FF40-46E0-A7A9-E8DE943E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6D41CD-D1CF-567B-0EAA-4169FF09C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90" y="1043903"/>
            <a:ext cx="9649240" cy="56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138429"/>
            <a:ext cx="11173287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Place and Promotion: Courses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A952D-865F-4F71-9318-5D3AD510D0D0}"/>
              </a:ext>
            </a:extLst>
          </p:cNvPr>
          <p:cNvSpPr txBox="1"/>
          <p:nvPr/>
        </p:nvSpPr>
        <p:spPr>
          <a:xfrm>
            <a:off x="1128336" y="5482620"/>
            <a:ext cx="369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&amp; Beginning Farmers Program Soil Health Workshop,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AF835-8B51-41D0-AE69-D9F92B115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566" y="1510553"/>
            <a:ext cx="5014123" cy="38368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BDCFC-94DF-4867-9B45-2F48A6A2FD16}"/>
              </a:ext>
            </a:extLst>
          </p:cNvPr>
          <p:cNvSpPr txBox="1"/>
          <p:nvPr/>
        </p:nvSpPr>
        <p:spPr>
          <a:xfrm>
            <a:off x="7077590" y="5482620"/>
            <a:ext cx="398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CCA Virtual Workshop, 2020 and 2021</a:t>
            </a:r>
          </a:p>
        </p:txBody>
      </p:sp>
      <p:pic>
        <p:nvPicPr>
          <p:cNvPr id="5" name="Picture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9504C3D0-B50B-423D-B7A2-0767E504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0" y="1510552"/>
            <a:ext cx="5118818" cy="3836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B21316-7E2F-F990-818A-3B63E5B6EC3E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6" name="Graphic 5" descr="Test tubes outline">
              <a:extLst>
                <a:ext uri="{FF2B5EF4-FFF2-40B4-BE49-F238E27FC236}">
                  <a16:creationId xmlns:a16="http://schemas.microsoft.com/office/drawing/2014/main" id="{0153A648-3604-2863-E465-FF368604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7" name="Flowchart: Preparation 6">
              <a:extLst>
                <a:ext uri="{FF2B5EF4-FFF2-40B4-BE49-F238E27FC236}">
                  <a16:creationId xmlns:a16="http://schemas.microsoft.com/office/drawing/2014/main" id="{7D83716A-8A4A-C512-B411-119B8C2B657B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44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6" y="469261"/>
            <a:ext cx="11353801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Promotion: Field Days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(dual-use, also staff development)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005A8-4DEE-47B2-A3E3-119F7CE04A88}"/>
              </a:ext>
            </a:extLst>
          </p:cNvPr>
          <p:cNvSpPr txBox="1"/>
          <p:nvPr/>
        </p:nvSpPr>
        <p:spPr>
          <a:xfrm>
            <a:off x="6907422" y="6194489"/>
            <a:ext cx="446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Alfalfa in the South Field Day, May 2022</a:t>
            </a:r>
          </a:p>
        </p:txBody>
      </p:sp>
      <p:pic>
        <p:nvPicPr>
          <p:cNvPr id="5" name="Picture 4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73D1EF6A-5E95-46A8-9F9E-6270327A6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91" y="1734455"/>
            <a:ext cx="5834743" cy="43760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4669C7-5108-4289-9D31-73AFB76A68CA}"/>
              </a:ext>
            </a:extLst>
          </p:cNvPr>
          <p:cNvSpPr txBox="1"/>
          <p:nvPr/>
        </p:nvSpPr>
        <p:spPr>
          <a:xfrm>
            <a:off x="994299" y="6193382"/>
            <a:ext cx="3781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Pee Dee Rec Field Day, Sept 2022</a:t>
            </a:r>
          </a:p>
        </p:txBody>
      </p:sp>
      <p:pic>
        <p:nvPicPr>
          <p:cNvPr id="4" name="Picture 3" descr="A group of people walking on a path next to a bus&#10;&#10;Description automatically generated with medium confidence">
            <a:extLst>
              <a:ext uri="{FF2B5EF4-FFF2-40B4-BE49-F238E27FC236}">
                <a16:creationId xmlns:a16="http://schemas.microsoft.com/office/drawing/2014/main" id="{8950FCD2-709A-E5BC-EA94-55EA1C5D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1734455"/>
            <a:ext cx="5834743" cy="43760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0B6081-44D3-4DA3-C0F2-CDDE63976E4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8" name="Graphic 7" descr="Test tubes outline">
              <a:extLst>
                <a:ext uri="{FF2B5EF4-FFF2-40B4-BE49-F238E27FC236}">
                  <a16:creationId xmlns:a16="http://schemas.microsoft.com/office/drawing/2014/main" id="{0EC33932-A7B7-C5F9-AE05-0C7A3CA6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9" name="Flowchart: Preparation 8">
              <a:extLst>
                <a:ext uri="{FF2B5EF4-FFF2-40B4-BE49-F238E27FC236}">
                  <a16:creationId xmlns:a16="http://schemas.microsoft.com/office/drawing/2014/main" id="{95A03F79-FD01-F09E-B9D1-836DAD8F1982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3357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6" y="135436"/>
            <a:ext cx="11353801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Promotion: Vendor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005A8-4DEE-47B2-A3E3-119F7CE04A88}"/>
              </a:ext>
            </a:extLst>
          </p:cNvPr>
          <p:cNvSpPr txBox="1"/>
          <p:nvPr/>
        </p:nvSpPr>
        <p:spPr>
          <a:xfrm>
            <a:off x="133166" y="4405652"/>
            <a:ext cx="307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 Corn and Soybean Growers Meeting, 2021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10F02E-3ED1-46FB-86E2-E66D6173E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14" y="1131372"/>
            <a:ext cx="4947820" cy="3259402"/>
          </a:xfrm>
          <a:prstGeom prst="rect">
            <a:avLst/>
          </a:prstGeom>
          <a:ln w="3810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53FAB6-F01E-4F35-9475-74C16A944D18}"/>
              </a:ext>
            </a:extLst>
          </p:cNvPr>
          <p:cNvSpPr txBox="1"/>
          <p:nvPr/>
        </p:nvSpPr>
        <p:spPr>
          <a:xfrm>
            <a:off x="9656801" y="4475392"/>
            <a:ext cx="2402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CAFLS Tailgate,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4AD511-8A8E-6325-C704-6D8B1FD606D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5" name="Graphic 4" descr="Test tubes outline">
              <a:extLst>
                <a:ext uri="{FF2B5EF4-FFF2-40B4-BE49-F238E27FC236}">
                  <a16:creationId xmlns:a16="http://schemas.microsoft.com/office/drawing/2014/main" id="{2C7FD12B-AC6B-6D83-AC6C-15F72387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7" name="Flowchart: Preparation 6">
              <a:extLst>
                <a:ext uri="{FF2B5EF4-FFF2-40B4-BE49-F238E27FC236}">
                  <a16:creationId xmlns:a16="http://schemas.microsoft.com/office/drawing/2014/main" id="{CD77F7BA-1A50-4943-2BF2-30A7E15BB2D9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group of people at an event&#10;&#10;Description automatically generated with medium confidence">
            <a:extLst>
              <a:ext uri="{FF2B5EF4-FFF2-40B4-BE49-F238E27FC236}">
                <a16:creationId xmlns:a16="http://schemas.microsoft.com/office/drawing/2014/main" id="{D69A009E-4007-F83D-FA0B-036E3A214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68" y="3429000"/>
            <a:ext cx="4492101" cy="3369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89827-AB68-7E6A-FAEB-5ACEE9D8B5AA}"/>
              </a:ext>
            </a:extLst>
          </p:cNvPr>
          <p:cNvSpPr txBox="1"/>
          <p:nvPr/>
        </p:nvSpPr>
        <p:spPr>
          <a:xfrm>
            <a:off x="7963269" y="6322454"/>
            <a:ext cx="363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 Farm Bureau Meeting, 2022</a:t>
            </a:r>
          </a:p>
        </p:txBody>
      </p:sp>
      <p:pic>
        <p:nvPicPr>
          <p:cNvPr id="4" name="Picture 3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6D67DED3-6CEB-4EC4-9035-97A7B591A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7" y="1133611"/>
            <a:ext cx="4660776" cy="325401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97720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6" y="135436"/>
            <a:ext cx="11353801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Promotion: Promotional Materials; Swag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27A18-A7D6-C8DC-435F-66B590A6E51C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5" name="Graphic 4" descr="Test tubes outline">
              <a:extLst>
                <a:ext uri="{FF2B5EF4-FFF2-40B4-BE49-F238E27FC236}">
                  <a16:creationId xmlns:a16="http://schemas.microsoft.com/office/drawing/2014/main" id="{0019830B-1C32-2101-8D19-7729DD33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7" name="Flowchart: Preparation 6">
              <a:extLst>
                <a:ext uri="{FF2B5EF4-FFF2-40B4-BE49-F238E27FC236}">
                  <a16:creationId xmlns:a16="http://schemas.microsoft.com/office/drawing/2014/main" id="{A8015EB4-25B5-937D-ACBC-E4A0B47054A8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64123B-CAD0-20F4-06B4-8DA63D7BE64A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1" name="Flowchart: Preparation 10">
              <a:extLst>
                <a:ext uri="{FF2B5EF4-FFF2-40B4-BE49-F238E27FC236}">
                  <a16:creationId xmlns:a16="http://schemas.microsoft.com/office/drawing/2014/main" id="{DE69EA17-2D67-454C-F3DF-09DF748D4F2B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Beaker outline">
              <a:extLst>
                <a:ext uri="{FF2B5EF4-FFF2-40B4-BE49-F238E27FC236}">
                  <a16:creationId xmlns:a16="http://schemas.microsoft.com/office/drawing/2014/main" id="{C12F11AE-360B-2AFC-1A4F-730A3BD32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727321-CCD0-1BC6-F254-C40F1D954B69}"/>
              </a:ext>
            </a:extLst>
          </p:cNvPr>
          <p:cNvSpPr txBox="1"/>
          <p:nvPr/>
        </p:nvSpPr>
        <p:spPr>
          <a:xfrm>
            <a:off x="133166" y="5288159"/>
            <a:ext cx="10173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Extension Offices and Laboratory display and offer handout materials to in-person visitors.</a:t>
            </a:r>
          </a:p>
          <a:p>
            <a:r>
              <a:rPr lang="en-US" sz="3200" dirty="0"/>
              <a:t>Primarily, hand out at vendor events.</a:t>
            </a:r>
          </a:p>
        </p:txBody>
      </p:sp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3B08B4F-0F55-3781-7CC4-157EB89FB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7" y="1154691"/>
            <a:ext cx="5573486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9249" y="1709859"/>
            <a:ext cx="11394751" cy="33186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/>
              <a:t>Why do we need to/should we “advertise” as service labs?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What have you found that works? How do you know it works?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What questions do you have?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96F02C-DF42-4F59-B8B1-6B95E4B804E2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7" name="Graphic 6" descr="Test tubes outline">
              <a:extLst>
                <a:ext uri="{FF2B5EF4-FFF2-40B4-BE49-F238E27FC236}">
                  <a16:creationId xmlns:a16="http://schemas.microsoft.com/office/drawing/2014/main" id="{8F377D96-2120-428E-AC89-08013A48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8" name="Flowchart: Preparation 7">
              <a:extLst>
                <a:ext uri="{FF2B5EF4-FFF2-40B4-BE49-F238E27FC236}">
                  <a16:creationId xmlns:a16="http://schemas.microsoft.com/office/drawing/2014/main" id="{7D31E168-282E-4E97-8763-F64C5C913E3E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70853-7692-4B32-9BDF-1B38BFFA016F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0" name="Flowchart: Preparation 9">
              <a:extLst>
                <a:ext uri="{FF2B5EF4-FFF2-40B4-BE49-F238E27FC236}">
                  <a16:creationId xmlns:a16="http://schemas.microsoft.com/office/drawing/2014/main" id="{66A574CD-0E6A-4B85-9249-0154778956E8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Beaker outline">
              <a:extLst>
                <a:ext uri="{FF2B5EF4-FFF2-40B4-BE49-F238E27FC236}">
                  <a16:creationId xmlns:a16="http://schemas.microsoft.com/office/drawing/2014/main" id="{D1CD7EAE-E32A-464C-88ED-7975547D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D6499E1D-3B57-4857-83BD-D1375FAB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pPr lvl="0">
              <a:defRPr/>
            </a:pPr>
            <a:r>
              <a:rPr lang="en-US" b="1" kern="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Questions for Discussion</a:t>
            </a:r>
            <a:endParaRPr lang="en-US" sz="4400" b="1" kern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9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5" y="0"/>
            <a:ext cx="11173287" cy="159250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Advertising &amp; Marketing Primer</a:t>
            </a:r>
            <a:br>
              <a:rPr lang="en-US" sz="32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Disclaimer- I am not a marketing professional! I suggested this topic selfishly.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84979-2064-33B6-0172-BE9C550F3A19}"/>
              </a:ext>
            </a:extLst>
          </p:cNvPr>
          <p:cNvSpPr txBox="1"/>
          <p:nvPr/>
        </p:nvSpPr>
        <p:spPr>
          <a:xfrm>
            <a:off x="0" y="1224770"/>
            <a:ext cx="1219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 Ps of Marketing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Product</a:t>
            </a:r>
            <a:r>
              <a:rPr lang="en-US" sz="2800" dirty="0"/>
              <a:t>: The thing you are offering in an exchange for money.</a:t>
            </a:r>
          </a:p>
          <a:p>
            <a:pPr lvl="2"/>
            <a:r>
              <a:rPr lang="en-US" sz="2800" i="1" dirty="0">
                <a:solidFill>
                  <a:srgbClr val="7030A0"/>
                </a:solidFill>
              </a:rPr>
              <a:t>We know what our products (services) are, but what should they be? Survey clientele formally or informally.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Price</a:t>
            </a:r>
            <a:r>
              <a:rPr lang="en-US" sz="2800" dirty="0"/>
              <a:t>: The amount of money you are asking for in exchange for the product. Price is an important factor for marketing because it impacts how customers view your brand. </a:t>
            </a:r>
            <a:r>
              <a:rPr lang="en-US" sz="2800" i="1" dirty="0">
                <a:solidFill>
                  <a:srgbClr val="7030A0"/>
                </a:solidFill>
              </a:rPr>
              <a:t>Maserati or Mitsubishi?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Place</a:t>
            </a:r>
            <a:r>
              <a:rPr lang="en-US" sz="2800" dirty="0"/>
              <a:t>: Where your target audience goes to find information about your product. </a:t>
            </a:r>
            <a:r>
              <a:rPr lang="en-US" sz="2800" i="1" dirty="0">
                <a:solidFill>
                  <a:srgbClr val="7030A0"/>
                </a:solidFill>
              </a:rPr>
              <a:t>Who is your target audience?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Promotion</a:t>
            </a:r>
            <a:r>
              <a:rPr lang="en-US" sz="2800" dirty="0"/>
              <a:t>: How customers find out about you. This is often done with </a:t>
            </a:r>
            <a:r>
              <a:rPr lang="en-US" sz="2800" b="1" u="sng" dirty="0"/>
              <a:t>advertising</a:t>
            </a:r>
            <a:r>
              <a:rPr lang="en-US" sz="2800" dirty="0"/>
              <a:t>.</a:t>
            </a:r>
            <a:endParaRPr lang="en-US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4492D-8282-2B12-6313-6D042812096C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5" name="Graphic 4" descr="Test tubes outline">
              <a:extLst>
                <a:ext uri="{FF2B5EF4-FFF2-40B4-BE49-F238E27FC236}">
                  <a16:creationId xmlns:a16="http://schemas.microsoft.com/office/drawing/2014/main" id="{BEB7C4AF-141A-BE9F-EA86-CEAF3CC8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9" name="Flowchart: Preparation 8">
              <a:extLst>
                <a:ext uri="{FF2B5EF4-FFF2-40B4-BE49-F238E27FC236}">
                  <a16:creationId xmlns:a16="http://schemas.microsoft.com/office/drawing/2014/main" id="{8DE0B5DA-ED43-1D5F-E069-A43AC091AC29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260F10-D8B4-6134-D1E8-A193BA888281}"/>
              </a:ext>
            </a:extLst>
          </p:cNvPr>
          <p:cNvSpPr txBox="1"/>
          <p:nvPr/>
        </p:nvSpPr>
        <p:spPr>
          <a:xfrm>
            <a:off x="0" y="6581001"/>
            <a:ext cx="4515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https://asana.com/resources/marketing-vs-advertising-difference</a:t>
            </a:r>
          </a:p>
        </p:txBody>
      </p:sp>
    </p:spTree>
    <p:extLst>
      <p:ext uri="{BB962C8B-B14F-4D97-AF65-F5344CB8AC3E}">
        <p14:creationId xmlns:p14="http://schemas.microsoft.com/office/powerpoint/2010/main" val="123505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6" y="69443"/>
            <a:ext cx="11173287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Place: Customers come to us!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40A66-BC88-49C1-8D4F-6961CC1D3A65}"/>
              </a:ext>
            </a:extLst>
          </p:cNvPr>
          <p:cNvSpPr txBox="1"/>
          <p:nvPr/>
        </p:nvSpPr>
        <p:spPr>
          <a:xfrm>
            <a:off x="119105" y="1069396"/>
            <a:ext cx="11270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Extension Offices</a:t>
            </a:r>
            <a:r>
              <a:rPr lang="en-US" sz="2800" dirty="0"/>
              <a:t>: essentially a brick-and-mortar “store” in every county; generally patronized by the regulars; not always in the best location for “business”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5688A-EF67-FC68-05A2-02F5DB22E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" t="4468" r="2712" b="3863"/>
          <a:stretch/>
        </p:blipFill>
        <p:spPr>
          <a:xfrm>
            <a:off x="3000375" y="1953087"/>
            <a:ext cx="6191250" cy="48887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6FCDA7-CA8B-8249-7035-0AA63911E2B3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4" name="Flowchart: Preparation 13">
              <a:extLst>
                <a:ext uri="{FF2B5EF4-FFF2-40B4-BE49-F238E27FC236}">
                  <a16:creationId xmlns:a16="http://schemas.microsoft.com/office/drawing/2014/main" id="{12FF8629-5426-E68A-DD42-1939DBD70F2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eaker outline">
              <a:extLst>
                <a:ext uri="{FF2B5EF4-FFF2-40B4-BE49-F238E27FC236}">
                  <a16:creationId xmlns:a16="http://schemas.microsoft.com/office/drawing/2014/main" id="{95DADF15-BA2D-3813-BC94-69DB4DAB5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114A-C5FB-8F6F-D8D9-B90DA2C60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3" y="3636158"/>
            <a:ext cx="4045351" cy="27325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8EC417-B974-CF5F-BCCA-01E28E4D32F3}"/>
              </a:ext>
            </a:extLst>
          </p:cNvPr>
          <p:cNvSpPr txBox="1"/>
          <p:nvPr/>
        </p:nvSpPr>
        <p:spPr>
          <a:xfrm>
            <a:off x="0" y="6396335"/>
            <a:ext cx="51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https://www.postandcourier.com/archives/clemson-extension-opens-new-office-in-berkeley-county/article_cc87f412-3b3a-58bf-979e-364310ad4761.html</a:t>
            </a:r>
          </a:p>
        </p:txBody>
      </p:sp>
    </p:spTree>
    <p:extLst>
      <p:ext uri="{BB962C8B-B14F-4D97-AF65-F5344CB8AC3E}">
        <p14:creationId xmlns:p14="http://schemas.microsoft.com/office/powerpoint/2010/main" val="23848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6" y="69443"/>
            <a:ext cx="11173287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Place: Customers come to us!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40A66-BC88-49C1-8D4F-6961CC1D3A65}"/>
              </a:ext>
            </a:extLst>
          </p:cNvPr>
          <p:cNvSpPr txBox="1"/>
          <p:nvPr/>
        </p:nvSpPr>
        <p:spPr>
          <a:xfrm>
            <a:off x="119105" y="1069396"/>
            <a:ext cx="1127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Laboratory</a:t>
            </a:r>
            <a:r>
              <a:rPr lang="en-US" sz="2800" dirty="0"/>
              <a:t>: direct drop-off; generally patronized by the regulars; not designed for customer interaction; not the best location for “business”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6FCDA7-CA8B-8249-7035-0AA63911E2B3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4" name="Flowchart: Preparation 13">
              <a:extLst>
                <a:ext uri="{FF2B5EF4-FFF2-40B4-BE49-F238E27FC236}">
                  <a16:creationId xmlns:a16="http://schemas.microsoft.com/office/drawing/2014/main" id="{12FF8629-5426-E68A-DD42-1939DBD70F2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eaker outline">
              <a:extLst>
                <a:ext uri="{FF2B5EF4-FFF2-40B4-BE49-F238E27FC236}">
                  <a16:creationId xmlns:a16="http://schemas.microsoft.com/office/drawing/2014/main" id="{95DADF15-BA2D-3813-BC94-69DB4DAB5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pic>
        <p:nvPicPr>
          <p:cNvPr id="4" name="Picture 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E78E388-781C-C922-5385-E439193CC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6505" y="2580890"/>
            <a:ext cx="4459097" cy="3344323"/>
          </a:xfrm>
          <a:prstGeom prst="rect">
            <a:avLst/>
          </a:prstGeom>
        </p:spPr>
      </p:pic>
      <p:pic>
        <p:nvPicPr>
          <p:cNvPr id="7" name="Picture 6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6357D2BF-4C69-4A0D-B84E-9B887902C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0" y="2394959"/>
            <a:ext cx="4933692" cy="3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AE9-3237-4683-8784-A91F6EFB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6" y="69443"/>
            <a:ext cx="11173287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Place: Customers come to us!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86465-869E-4972-8AEF-245D5185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29" y="3278735"/>
            <a:ext cx="4593278" cy="3444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15E4B-CA9C-46F5-8495-5A4844178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"/>
          <a:stretch/>
        </p:blipFill>
        <p:spPr>
          <a:xfrm>
            <a:off x="585926" y="3241374"/>
            <a:ext cx="4953740" cy="3482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69DC1-5549-4ADA-AB88-3BF429F67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70" y="1133610"/>
            <a:ext cx="4953740" cy="2815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40A66-BC88-49C1-8D4F-6961CC1D3A65}"/>
              </a:ext>
            </a:extLst>
          </p:cNvPr>
          <p:cNvSpPr txBox="1"/>
          <p:nvPr/>
        </p:nvSpPr>
        <p:spPr>
          <a:xfrm>
            <a:off x="119106" y="994605"/>
            <a:ext cx="4630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Lab 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15 lab tours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16 lab tours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3 virtual lab tours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4 lab tours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11 lab tours for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3 lab tours so far for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6E77AD-5571-BFCD-1FCE-21692AC8D506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4" name="Graphic 3" descr="Test tubes outline">
              <a:extLst>
                <a:ext uri="{FF2B5EF4-FFF2-40B4-BE49-F238E27FC236}">
                  <a16:creationId xmlns:a16="http://schemas.microsoft.com/office/drawing/2014/main" id="{1BF4F623-A87B-D37B-4730-7944DF00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5" name="Flowchart: Preparation 4">
              <a:extLst>
                <a:ext uri="{FF2B5EF4-FFF2-40B4-BE49-F238E27FC236}">
                  <a16:creationId xmlns:a16="http://schemas.microsoft.com/office/drawing/2014/main" id="{2E7E77AD-5DF7-44A1-AC8F-4B1E77D07E1D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851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Place: Virtual Tours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EEFE8-16E1-40FC-9810-6C3E9479D264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D4FCCEAE-402A-4249-9172-AE77EBFE6C0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eaker outline">
              <a:extLst>
                <a:ext uri="{FF2B5EF4-FFF2-40B4-BE49-F238E27FC236}">
                  <a16:creationId xmlns:a16="http://schemas.microsoft.com/office/drawing/2014/main" id="{BFA6A601-FF40-46E0-A7A9-E8DE943E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pic>
        <p:nvPicPr>
          <p:cNvPr id="5" name="Picture 4" descr="A collage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9BA37294-B0FC-499A-8682-C43A4EC2DD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3311"/>
          <a:stretch/>
        </p:blipFill>
        <p:spPr>
          <a:xfrm>
            <a:off x="2145967" y="1492536"/>
            <a:ext cx="3109305" cy="4522344"/>
          </a:xfrm>
          <a:prstGeom prst="rect">
            <a:avLst/>
          </a:prstGeom>
        </p:spPr>
      </p:pic>
      <p:pic>
        <p:nvPicPr>
          <p:cNvPr id="7" name="Picture 6" descr="A group of people watching a television&#10;&#10;Description automatically generated with low confidence">
            <a:extLst>
              <a:ext uri="{FF2B5EF4-FFF2-40B4-BE49-F238E27FC236}">
                <a16:creationId xmlns:a16="http://schemas.microsoft.com/office/drawing/2014/main" id="{90BDDD47-697D-4513-B1A7-186EC97E9B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/>
          <a:stretch/>
        </p:blipFill>
        <p:spPr>
          <a:xfrm rot="5400000">
            <a:off x="5704999" y="1804447"/>
            <a:ext cx="4522344" cy="38992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541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Digital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EEFE8-16E1-40FC-9810-6C3E9479D264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D4FCCEAE-402A-4249-9172-AE77EBFE6C0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eaker outline">
              <a:extLst>
                <a:ext uri="{FF2B5EF4-FFF2-40B4-BE49-F238E27FC236}">
                  <a16:creationId xmlns:a16="http://schemas.microsoft.com/office/drawing/2014/main" id="{BFA6A601-FF40-46E0-A7A9-E8DE943E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350B23-993C-47F6-6CA7-F66F23983EB9}"/>
              </a:ext>
            </a:extLst>
          </p:cNvPr>
          <p:cNvSpPr txBox="1"/>
          <p:nvPr/>
        </p:nvSpPr>
        <p:spPr>
          <a:xfrm>
            <a:off x="67854" y="1708135"/>
            <a:ext cx="41284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Webpage</a:t>
            </a:r>
            <a:r>
              <a:rPr lang="en-US" sz="2800" dirty="0"/>
              <a:t>- “brand” dictated by institution; keep updated, but not always timely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News Stories/Blogs</a:t>
            </a:r>
            <a:r>
              <a:rPr lang="en-US" sz="2800" dirty="0"/>
              <a:t>- special topics, seasonal; picked up by local and state news agencies; more timely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3AA7B-975D-06F2-1B49-1698DA74E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107" y="1728227"/>
            <a:ext cx="5656118" cy="45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Digital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CE217D-926E-A1E6-CAD6-15A2AAE35E2E}"/>
              </a:ext>
            </a:extLst>
          </p:cNvPr>
          <p:cNvSpPr txBox="1"/>
          <p:nvPr/>
        </p:nvSpPr>
        <p:spPr>
          <a:xfrm>
            <a:off x="67853" y="1374306"/>
            <a:ext cx="1212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Youtube</a:t>
            </a:r>
            <a:r>
              <a:rPr lang="en-US" sz="2800" dirty="0"/>
              <a:t>- “brand” dictated by institution and also promoted; more static than social media, so can be used repeatedly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8BF5D4-DE8A-3DA4-3699-705155C1E741}"/>
              </a:ext>
            </a:extLst>
          </p:cNvPr>
          <p:cNvGrpSpPr/>
          <p:nvPr/>
        </p:nvGrpSpPr>
        <p:grpSpPr>
          <a:xfrm>
            <a:off x="1044094" y="2288666"/>
            <a:ext cx="10103812" cy="4510872"/>
            <a:chOff x="1044094" y="2288666"/>
            <a:chExt cx="10103812" cy="45108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6F42B5-1629-1932-0C8D-2B8F45525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094" y="2288666"/>
              <a:ext cx="10103812" cy="4510872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B032E63-7E7B-7A1E-5458-BB7A939705AE}"/>
                </a:ext>
              </a:extLst>
            </p:cNvPr>
            <p:cNvSpPr/>
            <p:nvPr/>
          </p:nvSpPr>
          <p:spPr>
            <a:xfrm>
              <a:off x="1073122" y="5297714"/>
              <a:ext cx="1728135" cy="14301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29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797-8ABB-4F8D-80F9-964D36EF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30179"/>
            <a:ext cx="11064550" cy="913724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Place and Promotion: Digital Media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96051-9592-4E9E-AB5C-094491C1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97" y="3629428"/>
            <a:ext cx="3397898" cy="61514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Soil pH Analysis Video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18905-93D9-4022-BB89-34A124828954}"/>
              </a:ext>
            </a:extLst>
          </p:cNvPr>
          <p:cNvGrpSpPr/>
          <p:nvPr/>
        </p:nvGrpSpPr>
        <p:grpSpPr>
          <a:xfrm>
            <a:off x="9785478" y="259842"/>
            <a:ext cx="1041989" cy="873768"/>
            <a:chOff x="6605271" y="365125"/>
            <a:chExt cx="2713512" cy="2275438"/>
          </a:xfrm>
        </p:grpSpPr>
        <p:pic>
          <p:nvPicPr>
            <p:cNvPr id="11" name="Graphic 10" descr="Test tubes outline">
              <a:extLst>
                <a:ext uri="{FF2B5EF4-FFF2-40B4-BE49-F238E27FC236}">
                  <a16:creationId xmlns:a16="http://schemas.microsoft.com/office/drawing/2014/main" id="{D43817D5-B969-401F-943B-D079C34B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8792" y="579609"/>
              <a:ext cx="1846470" cy="1846470"/>
            </a:xfrm>
            <a:prstGeom prst="rect">
              <a:avLst/>
            </a:prstGeom>
          </p:spPr>
        </p:pic>
        <p:sp>
          <p:nvSpPr>
            <p:cNvPr id="13" name="Flowchart: Preparation 12">
              <a:extLst>
                <a:ext uri="{FF2B5EF4-FFF2-40B4-BE49-F238E27FC236}">
                  <a16:creationId xmlns:a16="http://schemas.microsoft.com/office/drawing/2014/main" id="{60C705E6-2024-4C29-8FFD-28C4399A6D7A}"/>
                </a:ext>
              </a:extLst>
            </p:cNvPr>
            <p:cNvSpPr/>
            <p:nvPr/>
          </p:nvSpPr>
          <p:spPr>
            <a:xfrm>
              <a:off x="6605271" y="365125"/>
              <a:ext cx="2713512" cy="227543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EEFE8-16E1-40FC-9810-6C3E9479D264}"/>
              </a:ext>
            </a:extLst>
          </p:cNvPr>
          <p:cNvGrpSpPr/>
          <p:nvPr/>
        </p:nvGrpSpPr>
        <p:grpSpPr>
          <a:xfrm>
            <a:off x="10046033" y="5028497"/>
            <a:ext cx="2078114" cy="1736648"/>
            <a:chOff x="10046033" y="5028497"/>
            <a:chExt cx="2078114" cy="1736648"/>
          </a:xfrm>
        </p:grpSpPr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D4FCCEAE-402A-4249-9172-AE77EBFE6C01}"/>
                </a:ext>
              </a:extLst>
            </p:cNvPr>
            <p:cNvSpPr/>
            <p:nvPr/>
          </p:nvSpPr>
          <p:spPr>
            <a:xfrm>
              <a:off x="10046033" y="5028497"/>
              <a:ext cx="2078114" cy="1736648"/>
            </a:xfrm>
            <a:prstGeom prst="flowChartPreparation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eaker outline">
              <a:extLst>
                <a:ext uri="{FF2B5EF4-FFF2-40B4-BE49-F238E27FC236}">
                  <a16:creationId xmlns:a16="http://schemas.microsoft.com/office/drawing/2014/main" id="{BFA6A601-FF40-46E0-A7A9-E8DE943E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06473" y="5118204"/>
              <a:ext cx="1557234" cy="155723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CE217D-926E-A1E6-CAD6-15A2AAE35E2E}"/>
              </a:ext>
            </a:extLst>
          </p:cNvPr>
          <p:cNvSpPr txBox="1"/>
          <p:nvPr/>
        </p:nvSpPr>
        <p:spPr>
          <a:xfrm>
            <a:off x="67853" y="1374306"/>
            <a:ext cx="1212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Youtube</a:t>
            </a:r>
            <a:r>
              <a:rPr lang="en-US" sz="2800" dirty="0"/>
              <a:t>- “brand” dictated by institution and also promoted; more static than social media, so can be used repeatedly</a:t>
            </a:r>
          </a:p>
        </p:txBody>
      </p:sp>
    </p:spTree>
    <p:extLst>
      <p:ext uri="{BB962C8B-B14F-4D97-AF65-F5344CB8AC3E}">
        <p14:creationId xmlns:p14="http://schemas.microsoft.com/office/powerpoint/2010/main" val="416814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610</Words>
  <Application>Microsoft Office PowerPoint</Application>
  <PresentationFormat>Widescreen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Advertising &amp; Marketing of Soil Testing and Other Lab Services</vt:lpstr>
      <vt:lpstr>Advertising &amp; Marketing Primer Disclaimer- I am not a marketing professional! I suggested this topic selfishly.</vt:lpstr>
      <vt:lpstr>Place: Customers come to us!</vt:lpstr>
      <vt:lpstr>Place: Customers come to us!</vt:lpstr>
      <vt:lpstr>Place: Customers come to us!</vt:lpstr>
      <vt:lpstr>Place: Virtual Tours</vt:lpstr>
      <vt:lpstr>Place and Promotion: Digital Media</vt:lpstr>
      <vt:lpstr>Place and Promotion: Digital Media</vt:lpstr>
      <vt:lpstr>Place and Promotion: Digital Media</vt:lpstr>
      <vt:lpstr>Place and Promotion: Social Media</vt:lpstr>
      <vt:lpstr>Place and Promotion: Social Media</vt:lpstr>
      <vt:lpstr>Place and Promotion: Social Media</vt:lpstr>
      <vt:lpstr>Place and Promotion: Courses</vt:lpstr>
      <vt:lpstr>Promotion: Field Days (dual-use, also staff development)</vt:lpstr>
      <vt:lpstr>Promotion: Vendor Events</vt:lpstr>
      <vt:lpstr>Promotion: Promotional Materials; Swag</vt:lpstr>
      <vt:lpstr>Questions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Lab Services</dc:title>
  <dc:creator>Shannon Alford</dc:creator>
  <cp:lastModifiedBy>Shannon Alford</cp:lastModifiedBy>
  <cp:revision>11</cp:revision>
  <dcterms:created xsi:type="dcterms:W3CDTF">2023-01-17T15:45:29Z</dcterms:created>
  <dcterms:modified xsi:type="dcterms:W3CDTF">2023-02-22T16:28:34Z</dcterms:modified>
</cp:coreProperties>
</file>